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334" r:id="rId28"/>
    <p:sldId id="335" r:id="rId29"/>
    <p:sldId id="336" r:id="rId30"/>
    <p:sldId id="337" r:id="rId31"/>
    <p:sldId id="338" r:id="rId32"/>
    <p:sldId id="339" r:id="rId33"/>
    <p:sldId id="340" r:id="rId34"/>
    <p:sldId id="341" r:id="rId35"/>
    <p:sldId id="342" r:id="rId36"/>
    <p:sldId id="343" r:id="rId37"/>
    <p:sldId id="294" r:id="rId38"/>
    <p:sldId id="344" r:id="rId39"/>
    <p:sldId id="345" r:id="rId40"/>
    <p:sldId id="346" r:id="rId41"/>
    <p:sldId id="321" r:id="rId42"/>
    <p:sldId id="322" r:id="rId43"/>
    <p:sldId id="323" r:id="rId44"/>
    <p:sldId id="324" r:id="rId45"/>
    <p:sldId id="288" r:id="rId46"/>
    <p:sldId id="347" r:id="rId47"/>
    <p:sldId id="348" r:id="rId48"/>
    <p:sldId id="349"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3" d="100"/>
          <a:sy n="93" d="100"/>
        </p:scale>
        <p:origin x="1530"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4/24/2025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jpeg>
</file>

<file path=ppt/media/image36.png>
</file>

<file path=ppt/media/image37.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3038822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8411674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4/24/2025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Shuvam Chakraborty</a:t>
            </a:r>
          </a:p>
          <a:p>
            <a:r>
              <a:rPr lang="en-US" dirty="0">
                <a:solidFill>
                  <a:schemeClr val="bg2"/>
                </a:solidFill>
                <a:latin typeface="Abadi" panose="020B0604020104020204" pitchFamily="34" charset="0"/>
                <a:ea typeface="SF Pro" pitchFamily="2" charset="0"/>
                <a:cs typeface="SF Pro" pitchFamily="2" charset="0"/>
              </a:rPr>
              <a:t>24.04.2025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507499" cy="4351338"/>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https://github.com/ShuvamChakraborty-B/DataScience-Capstone/blob/main/labs-jupyter-spacex-Data%20wrangling.ipynb</a:t>
            </a:r>
            <a:endParaRPr lang="en-US" sz="2400" dirty="0"/>
          </a:p>
          <a:p>
            <a:endParaRPr lang="en-US" sz="24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1">
            <a:extLst>
              <a:ext uri="{FF2B5EF4-FFF2-40B4-BE49-F238E27FC236}">
                <a16:creationId xmlns:a16="http://schemas.microsoft.com/office/drawing/2014/main" id="{5F5E2C7C-B386-2D95-25B6-8B7E84D74A15}"/>
              </a:ext>
            </a:extLst>
          </p:cNvPr>
          <p:cNvPicPr>
            <a:picLocks noChangeAspect="1"/>
          </p:cNvPicPr>
          <p:nvPr/>
        </p:nvPicPr>
        <p:blipFill>
          <a:blip r:embed="rId3"/>
          <a:stretch>
            <a:fillRect/>
          </a:stretch>
        </p:blipFill>
        <p:spPr>
          <a:xfrm>
            <a:off x="6797212" y="182562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106808"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https://github.com/ShuvamChakraborty-B/DataScience-Capstone/blob/main/edadataviz.ipynb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1030" name="Picture 6">
            <a:extLst>
              <a:ext uri="{FF2B5EF4-FFF2-40B4-BE49-F238E27FC236}">
                <a16:creationId xmlns:a16="http://schemas.microsoft.com/office/drawing/2014/main" id="{65CE3C53-2663-DACC-BB97-EC57D8A002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3815" y="1318840"/>
            <a:ext cx="4771796" cy="284067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287D26BB-3BF9-C55C-FD44-3B557B86A5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13814" y="4289134"/>
            <a:ext cx="4582275" cy="2500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4975"/>
            <a:ext cx="9370583" cy="398805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https://github.com/ShuvamChakraborty-B/DataScience-Capstone/blob/main/jupyter-labs-eda-sql-coursera_sqllite%20(2).ipynb</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Rectangle 2">
            <a:extLst>
              <a:ext uri="{FF2B5EF4-FFF2-40B4-BE49-F238E27FC236}">
                <a16:creationId xmlns:a16="http://schemas.microsoft.com/office/drawing/2014/main" id="{CDDD08B0-38AA-A4C6-2A9C-17280E0268BD}"/>
              </a:ext>
            </a:extLst>
          </p:cNvPr>
          <p:cNvSpPr>
            <a:spLocks noChangeArrowheads="1"/>
          </p:cNvSpPr>
          <p:nvPr/>
        </p:nvSpPr>
        <p:spPr bwMode="auto">
          <a:xfrm>
            <a:off x="770011" y="1336449"/>
            <a:ext cx="915186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Key Features: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All SpaceX launch sites were plotted using folium map markers folium map markers.</a:t>
            </a:r>
            <a:r>
              <a:rPr kumimoji="0" lang="en-US" altLang="en-US" sz="800" b="0" i="0" u="none" strike="noStrike" cap="none" normalizeH="0" baseline="0" dirty="0">
                <a:ln>
                  <a:noFill/>
                </a:ln>
                <a:solidFill>
                  <a:schemeClr val="tx1"/>
                </a:solidFill>
                <a:effectLst/>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Launch outcomes were labeled with color-coded markers: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Green</a:t>
            </a:r>
            <a:r>
              <a:rPr kumimoji="0" lang="en-US" altLang="en-US" sz="1800" b="0" i="0" u="none" strike="noStrike" cap="none" normalizeH="0" baseline="0" dirty="0">
                <a:ln>
                  <a:noFill/>
                </a:ln>
                <a:solidFill>
                  <a:schemeClr val="tx1"/>
                </a:solidFill>
                <a:effectLst/>
                <a:latin typeface="Arial" panose="020B0604020202020204" pitchFamily="34" charset="0"/>
              </a:rPr>
              <a:t> → Success (1)</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Red</a:t>
            </a:r>
            <a:r>
              <a:rPr kumimoji="0" lang="en-US" altLang="en-US" sz="1800" b="0" i="0" u="none" strike="noStrike" cap="none" normalizeH="0" baseline="0" dirty="0">
                <a:ln>
                  <a:noFill/>
                </a:ln>
                <a:solidFill>
                  <a:schemeClr val="tx1"/>
                </a:solidFill>
                <a:effectLst/>
                <a:latin typeface="Arial" panose="020B0604020202020204" pitchFamily="34" charset="0"/>
              </a:rPr>
              <a:t> → Failure (0)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Marker clusters helped visualize which launch sites had relatively higher success rates.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2F3D30A4-0BEA-07C1-58F7-7D15DC354990}"/>
              </a:ext>
            </a:extLst>
          </p:cNvPr>
          <p:cNvSpPr txBox="1"/>
          <p:nvPr/>
        </p:nvSpPr>
        <p:spPr>
          <a:xfrm>
            <a:off x="665252" y="3088661"/>
            <a:ext cx="6097712" cy="1754326"/>
          </a:xfrm>
          <a:prstGeom prst="rect">
            <a:avLst/>
          </a:prstGeom>
          <a:noFill/>
        </p:spPr>
        <p:txBody>
          <a:bodyPr wrap="square">
            <a:spAutoFit/>
          </a:bodyPr>
          <a:lstStyle/>
          <a:p>
            <a:pPr>
              <a:buNone/>
            </a:pPr>
            <a:r>
              <a:rPr lang="en-GB" b="1" dirty="0"/>
              <a:t>Proximity &amp; Location Analysis:</a:t>
            </a:r>
            <a:endParaRPr lang="en-GB" dirty="0"/>
          </a:p>
          <a:p>
            <a:pPr>
              <a:buFont typeface="Arial" panose="020B0604020202020204" pitchFamily="34" charset="0"/>
              <a:buChar char="•"/>
            </a:pPr>
            <a:r>
              <a:rPr lang="en-GB" dirty="0"/>
              <a:t>Measured distances from each launch site to nearby:</a:t>
            </a:r>
          </a:p>
          <a:p>
            <a:pPr marL="742950" lvl="1" indent="-285750">
              <a:buFont typeface="Arial" panose="020B0604020202020204" pitchFamily="34" charset="0"/>
              <a:buChar char="•"/>
            </a:pPr>
            <a:r>
              <a:rPr lang="en-GB" dirty="0"/>
              <a:t>🚆 Railways</a:t>
            </a:r>
          </a:p>
          <a:p>
            <a:pPr marL="742950" lvl="1" indent="-285750">
              <a:buFont typeface="Arial" panose="020B0604020202020204" pitchFamily="34" charset="0"/>
              <a:buChar char="•"/>
            </a:pPr>
            <a:r>
              <a:rPr lang="en-GB" dirty="0"/>
              <a:t>🛣️ Highways</a:t>
            </a:r>
          </a:p>
          <a:p>
            <a:pPr marL="742950" lvl="1" indent="-285750">
              <a:buFont typeface="Arial" panose="020B0604020202020204" pitchFamily="34" charset="0"/>
              <a:buChar char="•"/>
            </a:pPr>
            <a:r>
              <a:rPr lang="en-GB" dirty="0"/>
              <a:t>🌊 Coastlines</a:t>
            </a:r>
          </a:p>
          <a:p>
            <a:pPr marL="742950" lvl="1" indent="-285750">
              <a:buFont typeface="Arial" panose="020B0604020202020204" pitchFamily="34" charset="0"/>
              <a:buChar char="•"/>
            </a:pPr>
            <a:r>
              <a:rPr lang="en-GB" dirty="0"/>
              <a:t>🏙️ Cities</a:t>
            </a:r>
          </a:p>
        </p:txBody>
      </p:sp>
      <p:sp>
        <p:nvSpPr>
          <p:cNvPr id="11" name="TextBox 10">
            <a:extLst>
              <a:ext uri="{FF2B5EF4-FFF2-40B4-BE49-F238E27FC236}">
                <a16:creationId xmlns:a16="http://schemas.microsoft.com/office/drawing/2014/main" id="{A5829420-C7D6-A575-600B-9A075A01EC03}"/>
              </a:ext>
            </a:extLst>
          </p:cNvPr>
          <p:cNvSpPr txBox="1"/>
          <p:nvPr/>
        </p:nvSpPr>
        <p:spPr>
          <a:xfrm>
            <a:off x="665252" y="4842987"/>
            <a:ext cx="6097712" cy="1477328"/>
          </a:xfrm>
          <a:prstGeom prst="rect">
            <a:avLst/>
          </a:prstGeom>
          <a:noFill/>
        </p:spPr>
        <p:txBody>
          <a:bodyPr wrap="square">
            <a:spAutoFit/>
          </a:bodyPr>
          <a:lstStyle/>
          <a:p>
            <a:pPr>
              <a:buNone/>
            </a:pPr>
            <a:r>
              <a:rPr lang="en-GB" b="1" dirty="0"/>
              <a:t>Answered key questions:</a:t>
            </a:r>
          </a:p>
          <a:p>
            <a:pPr>
              <a:buFont typeface="Arial" panose="020B0604020202020204" pitchFamily="34" charset="0"/>
              <a:buChar char="•"/>
            </a:pPr>
            <a:r>
              <a:rPr lang="en-GB" dirty="0"/>
              <a:t>Are launch sites located close to railways, highways, or coastlines?</a:t>
            </a:r>
          </a:p>
          <a:p>
            <a:pPr>
              <a:buFont typeface="Arial" panose="020B0604020202020204" pitchFamily="34" charset="0"/>
              <a:buChar char="•"/>
            </a:pPr>
            <a:r>
              <a:rPr lang="en-GB" dirty="0"/>
              <a:t>Are launch sites purposefully distant from populated urban areas?</a:t>
            </a:r>
          </a:p>
        </p:txBody>
      </p:sp>
      <p:sp>
        <p:nvSpPr>
          <p:cNvPr id="13" name="TextBox 12">
            <a:extLst>
              <a:ext uri="{FF2B5EF4-FFF2-40B4-BE49-F238E27FC236}">
                <a16:creationId xmlns:a16="http://schemas.microsoft.com/office/drawing/2014/main" id="{9802C114-92CF-AF79-B1D8-026687A2F410}"/>
              </a:ext>
            </a:extLst>
          </p:cNvPr>
          <p:cNvSpPr txBox="1"/>
          <p:nvPr/>
        </p:nvSpPr>
        <p:spPr>
          <a:xfrm>
            <a:off x="6762964" y="4861655"/>
            <a:ext cx="5119099" cy="1200329"/>
          </a:xfrm>
          <a:prstGeom prst="rect">
            <a:avLst/>
          </a:prstGeom>
          <a:noFill/>
        </p:spPr>
        <p:txBody>
          <a:bodyPr wrap="square">
            <a:spAutoFit/>
          </a:bodyPr>
          <a:lstStyle/>
          <a:p>
            <a:pPr>
              <a:buNone/>
            </a:pPr>
            <a:r>
              <a:rPr lang="en-GB" b="1" dirty="0"/>
              <a:t>Objective Achieved:</a:t>
            </a:r>
            <a:endParaRPr lang="en-GB" dirty="0"/>
          </a:p>
          <a:p>
            <a:pPr>
              <a:buFont typeface="Arial" panose="020B0604020202020204" pitchFamily="34" charset="0"/>
              <a:buChar char="•"/>
            </a:pPr>
            <a:r>
              <a:rPr lang="en-GB" dirty="0"/>
              <a:t>Combined interactive maps with analytical reasoning to better understand the </a:t>
            </a:r>
            <a:r>
              <a:rPr lang="en-GB" b="1" dirty="0"/>
              <a:t>geospatial factors</a:t>
            </a:r>
            <a:r>
              <a:rPr lang="en-GB" dirty="0"/>
              <a:t> influencing launch success.</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https://github.com/ShuvamChakraborty-B/DataScience-Capstone/blob/main/dash.py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0"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Rectangle 2">
            <a:extLst>
              <a:ext uri="{FF2B5EF4-FFF2-40B4-BE49-F238E27FC236}">
                <a16:creationId xmlns:a16="http://schemas.microsoft.com/office/drawing/2014/main" id="{F789D57F-4D65-E572-E88E-D62C94BBB312}"/>
              </a:ext>
            </a:extLst>
          </p:cNvPr>
          <p:cNvSpPr>
            <a:spLocks noChangeArrowheads="1"/>
          </p:cNvSpPr>
          <p:nvPr/>
        </p:nvSpPr>
        <p:spPr bwMode="auto">
          <a:xfrm>
            <a:off x="770010" y="1318751"/>
            <a:ext cx="9283276" cy="5386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rPr>
              <a:t>Model Development Process:</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Data Preparation:</a:t>
            </a:r>
            <a:br>
              <a:rPr kumimoji="0" lang="en-US" altLang="en-US" sz="1400" b="0" i="0" u="none" strike="noStrike" cap="none" normalizeH="0" baseline="0" dirty="0">
                <a:ln>
                  <a:noFill/>
                </a:ln>
                <a:solidFill>
                  <a:schemeClr val="tx1"/>
                </a:solidFill>
                <a:effectLst/>
                <a:latin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rPr>
              <a:t>Preprocessed dataset using </a:t>
            </a:r>
            <a:r>
              <a:rPr kumimoji="0" lang="en-US" altLang="en-US" sz="1400" b="1" i="0" u="none" strike="noStrike" cap="none" normalizeH="0" baseline="0" dirty="0">
                <a:ln>
                  <a:noFill/>
                </a:ln>
                <a:solidFill>
                  <a:schemeClr val="tx1"/>
                </a:solidFill>
                <a:effectLst/>
                <a:latin typeface="Arial" panose="020B0604020202020204" pitchFamily="34" charset="0"/>
              </a:rPr>
              <a:t>One-Hot Encoding</a:t>
            </a:r>
            <a:r>
              <a:rPr kumimoji="0" lang="en-US" altLang="en-US" sz="1400" b="0" i="0" u="none" strike="noStrike" cap="none" normalizeH="0" baseline="0" dirty="0">
                <a:ln>
                  <a:noFill/>
                </a:ln>
                <a:solidFill>
                  <a:schemeClr val="tx1"/>
                </a:solidFill>
                <a:effectLst/>
                <a:latin typeface="Arial" panose="020B0604020202020204" pitchFamily="34" charset="0"/>
              </a:rPr>
              <a:t> to convert categorical variables (e.g., launch site, orbit, booster version) into numerical format.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Model Selection:</a:t>
            </a:r>
            <a:br>
              <a:rPr kumimoji="0" lang="en-US" altLang="en-US" sz="1400" b="0" i="0" u="none" strike="noStrike" cap="none" normalizeH="0" baseline="0" dirty="0">
                <a:ln>
                  <a:noFill/>
                </a:ln>
                <a:solidFill>
                  <a:schemeClr val="tx1"/>
                </a:solidFill>
                <a:effectLst/>
                <a:latin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rPr>
              <a:t>Applied and compared several classification models: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Logistic Regression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Support Vector Machine (SVM)</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Decision Tree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K-Nearest Neighbors (KNN)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Model Tuning:</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Used </a:t>
            </a:r>
            <a:r>
              <a:rPr kumimoji="0" lang="en-US" altLang="en-US" sz="1400" b="0" i="0" u="none" strike="noStrike" cap="none" normalizeH="0" baseline="0" dirty="0" err="1">
                <a:ln>
                  <a:noFill/>
                </a:ln>
                <a:solidFill>
                  <a:schemeClr val="tx1"/>
                </a:solidFill>
                <a:effectLst/>
                <a:latin typeface="Arial Unicode MS"/>
              </a:rPr>
              <a:t>GridSearchCV</a:t>
            </a:r>
            <a:r>
              <a:rPr kumimoji="0" lang="en-US" altLang="en-US" sz="1400" b="0" i="0" u="none" strike="noStrike" cap="none" normalizeH="0" baseline="0" dirty="0">
                <a:ln>
                  <a:noFill/>
                </a:ln>
                <a:solidFill>
                  <a:schemeClr val="tx1"/>
                </a:solidFill>
                <a:effectLst/>
              </a:rPr>
              <a:t> with </a:t>
            </a:r>
            <a:r>
              <a:rPr kumimoji="0" lang="en-US" altLang="en-US" sz="1400" b="1" i="0" u="none" strike="noStrike" cap="none" normalizeH="0" baseline="0" dirty="0">
                <a:ln>
                  <a:noFill/>
                </a:ln>
                <a:solidFill>
                  <a:schemeClr val="tx1"/>
                </a:solidFill>
                <a:effectLst/>
                <a:latin typeface="Arial" panose="020B0604020202020204" pitchFamily="34" charset="0"/>
              </a:rPr>
              <a:t>10-fold cross-validation</a:t>
            </a:r>
            <a:r>
              <a:rPr kumimoji="0" lang="en-US" altLang="en-US" sz="1400" b="0" i="0" u="none" strike="noStrike" cap="none" normalizeH="0" baseline="0" dirty="0">
                <a:ln>
                  <a:noFill/>
                </a:ln>
                <a:solidFill>
                  <a:schemeClr val="tx1"/>
                </a:solidFill>
                <a:effectLst/>
                <a:latin typeface="Arial" panose="020B0604020202020204" pitchFamily="34" charset="0"/>
              </a:rPr>
              <a:t> to find best hyperparameters.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Tuned parameters such as </a:t>
            </a:r>
            <a:r>
              <a:rPr kumimoji="0" lang="en-US" altLang="en-US" sz="1400" b="0" i="0" u="none" strike="noStrike" cap="none" normalizeH="0" baseline="0" dirty="0">
                <a:ln>
                  <a:noFill/>
                </a:ln>
                <a:solidFill>
                  <a:schemeClr val="tx1"/>
                </a:solidFill>
                <a:effectLst/>
                <a:latin typeface="Arial Unicode MS"/>
              </a:rPr>
              <a:t>C</a:t>
            </a:r>
            <a:r>
              <a:rPr kumimoji="0" lang="en-US" altLang="en-US" sz="1400" b="0" i="0" u="none" strike="noStrike" cap="none" normalizeH="0" baseline="0" dirty="0">
                <a:ln>
                  <a:noFill/>
                </a:ln>
                <a:solidFill>
                  <a:schemeClr val="tx1"/>
                </a:solidFill>
                <a:effectLst/>
              </a:rPr>
              <a:t>, </a:t>
            </a:r>
            <a:r>
              <a:rPr kumimoji="0" lang="en-US" altLang="en-US" sz="1400" b="0" i="0" u="none" strike="noStrike" cap="none" normalizeH="0" baseline="0" dirty="0">
                <a:ln>
                  <a:noFill/>
                </a:ln>
                <a:solidFill>
                  <a:schemeClr val="tx1"/>
                </a:solidFill>
                <a:effectLst/>
                <a:latin typeface="Arial Unicode MS"/>
              </a:rPr>
              <a:t>kernel</a:t>
            </a:r>
            <a:r>
              <a:rPr kumimoji="0" lang="en-US" altLang="en-US" sz="1400" b="0" i="0" u="none" strike="noStrike" cap="none" normalizeH="0" baseline="0" dirty="0">
                <a:ln>
                  <a:noFill/>
                </a:ln>
                <a:solidFill>
                  <a:schemeClr val="tx1"/>
                </a:solidFill>
                <a:effectLst/>
              </a:rPr>
              <a:t>, </a:t>
            </a:r>
            <a:r>
              <a:rPr kumimoji="0" lang="en-US" altLang="en-US" sz="1400" b="0" i="0" u="none" strike="noStrike" cap="none" normalizeH="0" baseline="0" dirty="0" err="1">
                <a:ln>
                  <a:noFill/>
                </a:ln>
                <a:solidFill>
                  <a:schemeClr val="tx1"/>
                </a:solidFill>
                <a:effectLst/>
                <a:latin typeface="Arial Unicode MS"/>
              </a:rPr>
              <a:t>max_depth</a:t>
            </a:r>
            <a:r>
              <a:rPr kumimoji="0" lang="en-US" altLang="en-US" sz="1400" b="0" i="0" u="none" strike="noStrike" cap="none" normalizeH="0" baseline="0" dirty="0">
                <a:ln>
                  <a:noFill/>
                </a:ln>
                <a:solidFill>
                  <a:schemeClr val="tx1"/>
                </a:solidFill>
                <a:effectLst/>
              </a:rPr>
              <a:t>, and </a:t>
            </a:r>
            <a:r>
              <a:rPr kumimoji="0" lang="en-US" altLang="en-US" sz="1400" b="0" i="0" u="none" strike="noStrike" cap="none" normalizeH="0" baseline="0" dirty="0" err="1">
                <a:ln>
                  <a:noFill/>
                </a:ln>
                <a:solidFill>
                  <a:schemeClr val="tx1"/>
                </a:solidFill>
                <a:effectLst/>
                <a:latin typeface="Arial Unicode MS"/>
              </a:rPr>
              <a:t>n_neighbors</a:t>
            </a:r>
            <a:r>
              <a:rPr kumimoji="0" lang="en-US" altLang="en-US" sz="1400" b="0" i="0" u="none" strike="noStrike" cap="none" normalizeH="0" baseline="0" dirty="0">
                <a:ln>
                  <a:noFill/>
                </a:ln>
                <a:solidFill>
                  <a:schemeClr val="tx1"/>
                </a:solidFill>
                <a:effectLst/>
              </a:rPr>
              <a:t>.</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Model Evaluation:</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Evaluated each model using metrics:</a:t>
            </a:r>
            <a:br>
              <a:rPr kumimoji="0" lang="en-US" altLang="en-US" sz="1400" b="0" i="0" u="none" strike="noStrike" cap="none" normalizeH="0" baseline="0" dirty="0">
                <a:ln>
                  <a:noFill/>
                </a:ln>
                <a:solidFill>
                  <a:schemeClr val="tx1"/>
                </a:solidFill>
                <a:effectLst/>
                <a:latin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rPr>
              <a:t>✔️ Accuracy</a:t>
            </a:r>
            <a:br>
              <a:rPr kumimoji="0" lang="en-US" altLang="en-US" sz="1400" b="0" i="0" u="none" strike="noStrike" cap="none" normalizeH="0" baseline="0" dirty="0">
                <a:ln>
                  <a:noFill/>
                </a:ln>
                <a:solidFill>
                  <a:schemeClr val="tx1"/>
                </a:solidFill>
                <a:effectLst/>
                <a:latin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rPr>
              <a:t>✔️ Confusion Matrix</a:t>
            </a:r>
            <a:br>
              <a:rPr kumimoji="0" lang="en-US" altLang="en-US" sz="1400" b="0" i="0" u="none" strike="noStrike" cap="none" normalizeH="0" baseline="0" dirty="0">
                <a:ln>
                  <a:noFill/>
                </a:ln>
                <a:solidFill>
                  <a:schemeClr val="tx1"/>
                </a:solidFill>
                <a:effectLst/>
                <a:latin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rPr>
              <a:t>✔️ Precision &amp; Recall</a:t>
            </a:r>
            <a:br>
              <a:rPr kumimoji="0" lang="en-US" altLang="en-US" sz="1400" b="0" i="0" u="none" strike="noStrike" cap="none" normalizeH="0" baseline="0" dirty="0">
                <a:ln>
                  <a:noFill/>
                </a:ln>
                <a:solidFill>
                  <a:schemeClr val="tx1"/>
                </a:solidFill>
                <a:effectLst/>
                <a:latin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rPr>
              <a:t>✔️ ROC Curve &amp; AUC Score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Best Performing Model:</a:t>
            </a:r>
            <a:br>
              <a:rPr kumimoji="0" lang="en-US" altLang="en-US" sz="1400" b="0" i="0" u="none" strike="noStrike" cap="none" normalizeH="0" baseline="0" dirty="0">
                <a:ln>
                  <a:noFill/>
                </a:ln>
                <a:solidFill>
                  <a:schemeClr val="tx1"/>
                </a:solidFill>
                <a:effectLst/>
                <a:latin typeface="Arial" panose="020B0604020202020204" pitchFamily="34" charset="0"/>
              </a:rPr>
            </a:br>
            <a:r>
              <a:rPr kumimoji="0" lang="en-US" altLang="en-US" sz="1400" b="0" i="0" u="none" strike="noStrike" cap="none" normalizeH="0" baseline="0" dirty="0">
                <a:ln>
                  <a:noFill/>
                </a:ln>
                <a:solidFill>
                  <a:schemeClr val="tx1"/>
                </a:solidFill>
                <a:effectLst/>
                <a:latin typeface="Arial" panose="020B0604020202020204" pitchFamily="34" charset="0"/>
              </a:rPr>
              <a:t>Identified the model with </a:t>
            </a:r>
            <a:r>
              <a:rPr kumimoji="0" lang="en-US" altLang="en-US" sz="1400" b="1" i="0" u="none" strike="noStrike" cap="none" normalizeH="0" baseline="0" dirty="0">
                <a:ln>
                  <a:noFill/>
                </a:ln>
                <a:solidFill>
                  <a:schemeClr val="tx1"/>
                </a:solidFill>
                <a:effectLst/>
                <a:latin typeface="Arial" panose="020B0604020202020204" pitchFamily="34" charset="0"/>
              </a:rPr>
              <a:t>highest validation accuracy and balanced performance</a:t>
            </a:r>
            <a:r>
              <a:rPr kumimoji="0" lang="en-US" altLang="en-US" sz="1400" b="0" i="0" u="none" strike="noStrike" cap="none" normalizeH="0" baseline="0" dirty="0">
                <a:ln>
                  <a:noFill/>
                </a:ln>
                <a:solidFill>
                  <a:schemeClr val="tx1"/>
                </a:solidFill>
                <a:effectLst/>
                <a:latin typeface="Arial" panose="020B0604020202020204" pitchFamily="34" charset="0"/>
              </a:rPr>
              <a:t> on the test set, which is Decision Tree</a:t>
            </a:r>
          </a:p>
          <a:p>
            <a:pPr eaLnBrk="0" fontAlgn="base" hangingPunct="0">
              <a:spcBef>
                <a:spcPct val="0"/>
              </a:spcBef>
              <a:spcAft>
                <a:spcPct val="0"/>
              </a:spcAft>
            </a:pPr>
            <a:r>
              <a:rPr lang="en-US" sz="1800" dirty="0">
                <a:solidFill>
                  <a:schemeClr val="accent3">
                    <a:lumMod val="25000"/>
                  </a:schemeClr>
                </a:solidFill>
                <a:latin typeface="Abadi"/>
              </a:rPr>
              <a:t>The link to the notebook is </a:t>
            </a:r>
            <a:r>
              <a:rPr lang="en-US" sz="1800" dirty="0">
                <a:solidFill>
                  <a:srgbClr val="1C7DDB"/>
                </a:solidFill>
                <a:latin typeface="Abadi" panose="020B0604020104020204" pitchFamily="34" charset="0"/>
              </a:rPr>
              <a:t>https://github.com/ShuvamChakraborty-B/DataScience-Capstone/blob/main/SpaceX_Machine%20Learning%20Prediction_Part_5.ipynb</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Rectangle 1">
            <a:extLst>
              <a:ext uri="{FF2B5EF4-FFF2-40B4-BE49-F238E27FC236}">
                <a16:creationId xmlns:a16="http://schemas.microsoft.com/office/drawing/2014/main" id="{07FFBBE5-8447-2388-CBFE-2CF136CC0E47}"/>
              </a:ext>
            </a:extLst>
          </p:cNvPr>
          <p:cNvSpPr>
            <a:spLocks noChangeArrowheads="1"/>
          </p:cNvSpPr>
          <p:nvPr/>
        </p:nvSpPr>
        <p:spPr bwMode="auto">
          <a:xfrm>
            <a:off x="770011" y="1417567"/>
            <a:ext cx="8635697"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 Objective:</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Build and evaluate classification models to predict launch success (1) or failure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 Models Used:</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Logistic Regression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K-Nearest Neighbors (KNN)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Support Vector Machine (SVM)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Decision Tree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 Methodology:</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Applied </a:t>
            </a:r>
            <a:r>
              <a:rPr kumimoji="0" lang="en-US" altLang="en-US" sz="1800" b="1" i="0" u="none" strike="noStrike" cap="none" normalizeH="0" baseline="0" dirty="0" err="1">
                <a:ln>
                  <a:noFill/>
                </a:ln>
                <a:solidFill>
                  <a:schemeClr val="tx1"/>
                </a:solidFill>
                <a:effectLst/>
                <a:latin typeface="Arial" panose="020B0604020202020204" pitchFamily="34" charset="0"/>
              </a:rPr>
              <a:t>GridSearchCV</a:t>
            </a:r>
            <a:r>
              <a:rPr kumimoji="0" lang="en-US" altLang="en-US" sz="1800" b="0" i="0" u="none" strike="noStrike" cap="none" normalizeH="0" baseline="0" dirty="0">
                <a:ln>
                  <a:noFill/>
                </a:ln>
                <a:solidFill>
                  <a:schemeClr val="tx1"/>
                </a:solidFill>
                <a:effectLst/>
                <a:latin typeface="Arial" panose="020B0604020202020204" pitchFamily="34" charset="0"/>
              </a:rPr>
              <a:t> for hyperparameter tuning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Used </a:t>
            </a:r>
            <a:r>
              <a:rPr kumimoji="0" lang="en-US" altLang="en-US" sz="1800" b="1" i="0" u="none" strike="noStrike" cap="none" normalizeH="0" baseline="0" dirty="0">
                <a:ln>
                  <a:noFill/>
                </a:ln>
                <a:solidFill>
                  <a:schemeClr val="tx1"/>
                </a:solidFill>
                <a:effectLst/>
                <a:latin typeface="Arial" panose="020B0604020202020204" pitchFamily="34" charset="0"/>
              </a:rPr>
              <a:t>train-test split</a:t>
            </a:r>
            <a:r>
              <a:rPr kumimoji="0" lang="en-US" altLang="en-US" sz="1800" b="0" i="0" u="none" strike="noStrike" cap="none" normalizeH="0" baseline="0" dirty="0">
                <a:ln>
                  <a:noFill/>
                </a:ln>
                <a:solidFill>
                  <a:schemeClr val="tx1"/>
                </a:solidFill>
                <a:effectLst/>
                <a:latin typeface="Arial" panose="020B0604020202020204" pitchFamily="34" charset="0"/>
              </a:rPr>
              <a:t> (80-20) for evaluation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Evaluated with </a:t>
            </a:r>
            <a:r>
              <a:rPr kumimoji="0" lang="en-US" altLang="en-US" sz="1800" b="1" i="0" u="none" strike="noStrike" cap="none" normalizeH="0" baseline="0" dirty="0">
                <a:ln>
                  <a:noFill/>
                </a:ln>
                <a:solidFill>
                  <a:schemeClr val="tx1"/>
                </a:solidFill>
                <a:effectLst/>
                <a:latin typeface="Arial" panose="020B0604020202020204" pitchFamily="34" charset="0"/>
              </a:rPr>
              <a:t>accuracy, confusion matrix, ROC curve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 Best Performing Model:</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Decision Tree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Achieved </a:t>
            </a:r>
            <a:r>
              <a:rPr kumimoji="0" lang="en-US" altLang="en-US" sz="1800" b="1" i="0" u="none" strike="noStrike" cap="none" normalizeH="0" baseline="0" dirty="0">
                <a:ln>
                  <a:noFill/>
                </a:ln>
                <a:solidFill>
                  <a:schemeClr val="tx1"/>
                </a:solidFill>
                <a:effectLst/>
                <a:latin typeface="Arial" panose="020B0604020202020204" pitchFamily="34" charset="0"/>
              </a:rPr>
              <a:t>~88% accuracy</a:t>
            </a:r>
            <a:r>
              <a:rPr kumimoji="0" lang="en-US" altLang="en-US" sz="1800" b="0" i="0" u="none" strike="noStrike" cap="none" normalizeH="0" baseline="0" dirty="0">
                <a:ln>
                  <a:noFill/>
                </a:ln>
                <a:solidFill>
                  <a:schemeClr val="tx1"/>
                </a:solidFill>
                <a:effectLst/>
                <a:latin typeface="Arial" panose="020B0604020202020204" pitchFamily="34" charset="0"/>
              </a:rPr>
              <a:t> on test data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099" name="Picture 3">
            <a:extLst>
              <a:ext uri="{FF2B5EF4-FFF2-40B4-BE49-F238E27FC236}">
                <a16:creationId xmlns:a16="http://schemas.microsoft.com/office/drawing/2014/main" id="{36FF1910-F4E6-8730-C5D2-69A02B29F6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8631" y="2210249"/>
            <a:ext cx="4234153" cy="363498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2126093-55DE-9DCC-44A1-EBC18071B480}"/>
              </a:ext>
            </a:extLst>
          </p:cNvPr>
          <p:cNvSpPr txBox="1"/>
          <p:nvPr/>
        </p:nvSpPr>
        <p:spPr>
          <a:xfrm>
            <a:off x="7448764" y="5928189"/>
            <a:ext cx="3205537" cy="369332"/>
          </a:xfrm>
          <a:prstGeom prst="rect">
            <a:avLst/>
          </a:prstGeom>
          <a:noFill/>
        </p:spPr>
        <p:txBody>
          <a:bodyPr wrap="square" rtlCol="0">
            <a:spAutoFit/>
          </a:bodyPr>
          <a:lstStyle/>
          <a:p>
            <a:r>
              <a:rPr lang="en-GB" dirty="0"/>
              <a:t>Matrix for Decision Tree</a:t>
            </a:r>
            <a:endParaRPr lang="en-IN" dirty="0"/>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90921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5122" name="Picture 2">
            <a:extLst>
              <a:ext uri="{FF2B5EF4-FFF2-40B4-BE49-F238E27FC236}">
                <a16:creationId xmlns:a16="http://schemas.microsoft.com/office/drawing/2014/main" id="{734F1D03-0B73-1DE8-0D24-4AB4748C1A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047" y="3117191"/>
            <a:ext cx="11637196" cy="2389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10798690" cy="381158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The greater the payload, the higher the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146" name="Picture 2">
            <a:extLst>
              <a:ext uri="{FF2B5EF4-FFF2-40B4-BE49-F238E27FC236}">
                <a16:creationId xmlns:a16="http://schemas.microsoft.com/office/drawing/2014/main" id="{923A838C-0C7F-F2D0-DDCB-B92CC8DE79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2780957"/>
            <a:ext cx="11198831" cy="2389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26864" y="1773889"/>
            <a:ext cx="10431107" cy="3811588"/>
          </a:xfrm>
          <a:prstGeom prst="rect">
            <a:avLst/>
          </a:prstGeom>
        </p:spPr>
        <p:txBody>
          <a:bodyPr>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170" name="Picture 2">
            <a:extLst>
              <a:ext uri="{FF2B5EF4-FFF2-40B4-BE49-F238E27FC236}">
                <a16:creationId xmlns:a16="http://schemas.microsoft.com/office/drawing/2014/main" id="{D2BCDE87-0C81-AFFE-E5B9-8EE4D23D2B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42042" y="2218041"/>
            <a:ext cx="6000750" cy="4476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10983625"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8194" name="Picture 2">
            <a:extLst>
              <a:ext uri="{FF2B5EF4-FFF2-40B4-BE49-F238E27FC236}">
                <a16:creationId xmlns:a16="http://schemas.microsoft.com/office/drawing/2014/main" id="{59AB5425-B2FA-E9C1-0837-5F3BCD5536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3989" y="2871140"/>
            <a:ext cx="5142231" cy="3835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23206"/>
            <a:ext cx="111685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9218" name="Picture 2">
            <a:extLst>
              <a:ext uri="{FF2B5EF4-FFF2-40B4-BE49-F238E27FC236}">
                <a16:creationId xmlns:a16="http://schemas.microsoft.com/office/drawing/2014/main" id="{FB8DFFC0-08B0-7C29-D7A4-CF9BD7CFDCB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584"/>
          <a:stretch/>
        </p:blipFill>
        <p:spPr bwMode="auto">
          <a:xfrm>
            <a:off x="2610011" y="2301519"/>
            <a:ext cx="5800725" cy="38835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10242" name="Picture 2">
            <a:extLst>
              <a:ext uri="{FF2B5EF4-FFF2-40B4-BE49-F238E27FC236}">
                <a16:creationId xmlns:a16="http://schemas.microsoft.com/office/drawing/2014/main" id="{F49C2B8C-0480-D4D4-F628-83F134F3AA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5697" y="1361264"/>
            <a:ext cx="7213904" cy="46643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2"/>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79759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2"/>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603965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820699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4497371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90795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681501" y="1369879"/>
            <a:ext cx="11510500" cy="5195308"/>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None/>
            </a:pPr>
            <a:r>
              <a:rPr lang="en-IN" sz="1600" b="1" dirty="0"/>
              <a:t>Data Collection Methodology</a:t>
            </a:r>
            <a:r>
              <a:rPr lang="en-IN" sz="1600" dirty="0"/>
              <a:t>:</a:t>
            </a:r>
          </a:p>
          <a:p>
            <a:pPr>
              <a:buFont typeface="Arial" panose="020B0604020202020204" pitchFamily="34" charset="0"/>
              <a:buChar char="•"/>
            </a:pPr>
            <a:r>
              <a:rPr lang="en-IN" sz="1600" dirty="0"/>
              <a:t>Collected data using </a:t>
            </a:r>
            <a:r>
              <a:rPr lang="en-IN" sz="1600" b="1" dirty="0"/>
              <a:t>SpaceX API</a:t>
            </a:r>
            <a:r>
              <a:rPr lang="en-IN" sz="1600" dirty="0"/>
              <a:t> and </a:t>
            </a:r>
            <a:r>
              <a:rPr lang="en-IN" sz="1600" b="1" dirty="0"/>
              <a:t>Wikipedia web scraping</a:t>
            </a:r>
            <a:r>
              <a:rPr lang="en-IN" sz="1600" dirty="0"/>
              <a:t>.</a:t>
            </a:r>
          </a:p>
          <a:p>
            <a:pPr>
              <a:buNone/>
            </a:pPr>
            <a:r>
              <a:rPr lang="en-IN" sz="1600" b="1" dirty="0"/>
              <a:t>Data Wrangling</a:t>
            </a:r>
            <a:r>
              <a:rPr lang="en-IN" sz="1600" dirty="0"/>
              <a:t>:</a:t>
            </a:r>
          </a:p>
          <a:p>
            <a:pPr>
              <a:buFont typeface="Arial" panose="020B0604020202020204" pitchFamily="34" charset="0"/>
              <a:buChar char="•"/>
            </a:pPr>
            <a:r>
              <a:rPr lang="en-IN" sz="1600" dirty="0"/>
              <a:t>Applied </a:t>
            </a:r>
            <a:r>
              <a:rPr lang="en-IN" sz="1600" b="1" dirty="0"/>
              <a:t>One-Hot Encoding</a:t>
            </a:r>
            <a:r>
              <a:rPr lang="en-IN" sz="1600" dirty="0"/>
              <a:t> to categorical features.</a:t>
            </a:r>
          </a:p>
          <a:p>
            <a:pPr>
              <a:buFont typeface="Arial" panose="020B0604020202020204" pitchFamily="34" charset="0"/>
              <a:buChar char="•"/>
            </a:pPr>
            <a:r>
              <a:rPr lang="en-IN" sz="1600" dirty="0"/>
              <a:t>Cleaned data by handling missing values and duplicates.</a:t>
            </a:r>
          </a:p>
          <a:p>
            <a:pPr>
              <a:buNone/>
            </a:pPr>
            <a:r>
              <a:rPr lang="en-IN" sz="1600" b="1" dirty="0"/>
              <a:t>Exploratory Data Analysis (EDA)</a:t>
            </a:r>
            <a:r>
              <a:rPr lang="en-IN" sz="1600" dirty="0"/>
              <a:t>:</a:t>
            </a:r>
          </a:p>
          <a:p>
            <a:pPr>
              <a:buFont typeface="Arial" panose="020B0604020202020204" pitchFamily="34" charset="0"/>
              <a:buChar char="•"/>
            </a:pPr>
            <a:r>
              <a:rPr lang="en-IN" sz="1600" dirty="0"/>
              <a:t>Visualized trends using </a:t>
            </a:r>
            <a:r>
              <a:rPr lang="en-IN" sz="1600" b="1" dirty="0"/>
              <a:t>histograms, bar charts, and scatter plots</a:t>
            </a:r>
            <a:r>
              <a:rPr lang="en-IN" sz="1600" dirty="0"/>
              <a:t>.</a:t>
            </a:r>
          </a:p>
          <a:p>
            <a:pPr>
              <a:buFont typeface="Arial" panose="020B0604020202020204" pitchFamily="34" charset="0"/>
              <a:buChar char="•"/>
            </a:pPr>
            <a:r>
              <a:rPr lang="en-IN" sz="1600" dirty="0"/>
              <a:t>Used </a:t>
            </a:r>
            <a:r>
              <a:rPr lang="en-IN" sz="1600" b="1" dirty="0"/>
              <a:t>SQL queries</a:t>
            </a:r>
            <a:r>
              <a:rPr lang="en-IN" sz="1600" dirty="0"/>
              <a:t> to explore correlations and insights.</a:t>
            </a:r>
          </a:p>
          <a:p>
            <a:pPr>
              <a:buNone/>
            </a:pPr>
            <a:r>
              <a:rPr lang="en-IN" sz="1600" b="1" dirty="0"/>
              <a:t>Interactive Visual Analytics</a:t>
            </a:r>
            <a:r>
              <a:rPr lang="en-IN" sz="1600" dirty="0"/>
              <a:t>:</a:t>
            </a:r>
          </a:p>
          <a:p>
            <a:pPr>
              <a:buFont typeface="Arial" panose="020B0604020202020204" pitchFamily="34" charset="0"/>
              <a:buChar char="•"/>
            </a:pPr>
            <a:r>
              <a:rPr lang="en-IN" sz="1600" dirty="0"/>
              <a:t>Created </a:t>
            </a:r>
            <a:r>
              <a:rPr lang="en-IN" sz="1600" b="1" dirty="0"/>
              <a:t>interactive maps</a:t>
            </a:r>
            <a:r>
              <a:rPr lang="en-IN" sz="1600" dirty="0"/>
              <a:t> with </a:t>
            </a:r>
            <a:r>
              <a:rPr lang="en-IN" sz="1600" b="1" dirty="0"/>
              <a:t>Folium</a:t>
            </a:r>
            <a:r>
              <a:rPr lang="en-IN" sz="1600" dirty="0"/>
              <a:t> to visualize launch sites.</a:t>
            </a:r>
          </a:p>
          <a:p>
            <a:pPr>
              <a:buFont typeface="Arial" panose="020B0604020202020204" pitchFamily="34" charset="0"/>
              <a:buChar char="•"/>
            </a:pPr>
            <a:r>
              <a:rPr lang="en-IN" sz="1600" dirty="0"/>
              <a:t>Developed a </a:t>
            </a:r>
            <a:r>
              <a:rPr lang="en-IN" sz="1600" b="1" dirty="0" err="1"/>
              <a:t>Plotly</a:t>
            </a:r>
            <a:r>
              <a:rPr lang="en-IN" sz="1600" b="1" dirty="0"/>
              <a:t> Dash</a:t>
            </a:r>
            <a:r>
              <a:rPr lang="en-IN" sz="1600" dirty="0"/>
              <a:t> dashboard for dynamic data exploration.</a:t>
            </a:r>
          </a:p>
          <a:p>
            <a:pPr>
              <a:buNone/>
            </a:pPr>
            <a:r>
              <a:rPr lang="en-IN" sz="1600" b="1" dirty="0"/>
              <a:t>Predictive Analysis</a:t>
            </a:r>
            <a:r>
              <a:rPr lang="en-IN" sz="1600" dirty="0"/>
              <a:t>:</a:t>
            </a:r>
          </a:p>
          <a:p>
            <a:pPr>
              <a:buFont typeface="Arial" panose="020B0604020202020204" pitchFamily="34" charset="0"/>
              <a:buChar char="•"/>
            </a:pPr>
            <a:r>
              <a:rPr lang="en-IN" sz="1600" dirty="0"/>
              <a:t>Built </a:t>
            </a:r>
            <a:r>
              <a:rPr lang="en-IN" sz="1600" b="1" dirty="0"/>
              <a:t>classification models</a:t>
            </a:r>
            <a:r>
              <a:rPr lang="en-IN" sz="1600" dirty="0"/>
              <a:t> (Logistic Regression, Random Forest, SVM, KNN) to predict launch success.</a:t>
            </a:r>
          </a:p>
          <a:p>
            <a:pPr>
              <a:buNone/>
            </a:pPr>
            <a:r>
              <a:rPr lang="en-IN" sz="1600" b="1" dirty="0"/>
              <a:t>Model Building &amp; Evaluation</a:t>
            </a:r>
            <a:r>
              <a:rPr lang="en-IN" sz="1600" dirty="0"/>
              <a:t>:</a:t>
            </a:r>
          </a:p>
          <a:p>
            <a:pPr>
              <a:buFont typeface="Arial" panose="020B0604020202020204" pitchFamily="34" charset="0"/>
              <a:buChar char="•"/>
            </a:pPr>
            <a:r>
              <a:rPr lang="en-IN" sz="1600" b="1" dirty="0" err="1"/>
              <a:t>GridSearchCV</a:t>
            </a:r>
            <a:r>
              <a:rPr lang="en-IN" sz="1600" dirty="0"/>
              <a:t> for hyperparameter tuning.</a:t>
            </a:r>
          </a:p>
          <a:p>
            <a:pPr>
              <a:buFont typeface="Arial" panose="020B0604020202020204" pitchFamily="34" charset="0"/>
              <a:buChar char="•"/>
            </a:pPr>
            <a:r>
              <a:rPr lang="en-IN" sz="1600" dirty="0"/>
              <a:t>Evaluated models using </a:t>
            </a:r>
            <a:r>
              <a:rPr lang="en-IN" sz="1600" b="1" dirty="0"/>
              <a:t>accuracy, precision, recall</a:t>
            </a:r>
            <a:r>
              <a:rPr lang="en-IN" sz="1600" dirty="0"/>
              <a:t>, and </a:t>
            </a:r>
            <a:r>
              <a:rPr lang="en-IN" sz="1600" b="1" dirty="0"/>
              <a:t>confusion matrix</a:t>
            </a:r>
            <a:r>
              <a:rPr lang="en-IN" sz="1600" dirty="0"/>
              <a: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16024630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2"/>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8783790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38314419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2"/>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16191874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0853904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VS Failure of all sites</a:t>
            </a:r>
          </a:p>
        </p:txBody>
      </p:sp>
      <p:pic>
        <p:nvPicPr>
          <p:cNvPr id="7" name="Picture 6">
            <a:extLst>
              <a:ext uri="{FF2B5EF4-FFF2-40B4-BE49-F238E27FC236}">
                <a16:creationId xmlns:a16="http://schemas.microsoft.com/office/drawing/2014/main" id="{80F806D8-303A-9431-F74D-FDFE2A7EF1B6}"/>
              </a:ext>
            </a:extLst>
          </p:cNvPr>
          <p:cNvPicPr>
            <a:picLocks noChangeAspect="1"/>
          </p:cNvPicPr>
          <p:nvPr/>
        </p:nvPicPr>
        <p:blipFill>
          <a:blip r:embed="rId3"/>
          <a:stretch>
            <a:fillRect/>
          </a:stretch>
        </p:blipFill>
        <p:spPr>
          <a:xfrm>
            <a:off x="0" y="2042926"/>
            <a:ext cx="12192000" cy="277214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40198" y="1452891"/>
            <a:ext cx="11226453" cy="49743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Project background and context</a:t>
            </a:r>
          </a:p>
          <a:p>
            <a:pPr>
              <a:buFont typeface="Arial" panose="020B0604020202020204" pitchFamily="34" charset="0"/>
              <a:buChar char="•"/>
            </a:pPr>
            <a:r>
              <a:rPr lang="en-GB" sz="1800" b="1" dirty="0">
                <a:solidFill>
                  <a:schemeClr val="tx1"/>
                </a:solidFill>
              </a:rPr>
              <a:t>SpaceX Launch Data: The project revolves around </a:t>
            </a:r>
            <a:r>
              <a:rPr lang="en-GB" sz="1800" b="1" dirty="0" err="1">
                <a:solidFill>
                  <a:schemeClr val="tx1"/>
                </a:solidFill>
              </a:rPr>
              <a:t>analyzing</a:t>
            </a:r>
            <a:r>
              <a:rPr lang="en-GB" sz="1800" b="1" dirty="0">
                <a:solidFill>
                  <a:schemeClr val="tx1"/>
                </a:solidFill>
              </a:rPr>
              <a:t> SpaceX launch data to predict the success of future missions.</a:t>
            </a:r>
          </a:p>
          <a:p>
            <a:pPr>
              <a:buFont typeface="Arial" panose="020B0604020202020204" pitchFamily="34" charset="0"/>
              <a:buChar char="•"/>
            </a:pPr>
            <a:r>
              <a:rPr lang="en-GB" sz="1800" b="1" dirty="0">
                <a:solidFill>
                  <a:schemeClr val="tx1"/>
                </a:solidFill>
              </a:rPr>
              <a:t>Technologies Used: Utilized Python, Pandas, Scikit-learn, </a:t>
            </a:r>
            <a:r>
              <a:rPr lang="en-GB" sz="1800" b="1" dirty="0" err="1">
                <a:solidFill>
                  <a:schemeClr val="tx1"/>
                </a:solidFill>
              </a:rPr>
              <a:t>Plotly</a:t>
            </a:r>
            <a:r>
              <a:rPr lang="en-GB" sz="1800" b="1" dirty="0">
                <a:solidFill>
                  <a:schemeClr val="tx1"/>
                </a:solidFill>
              </a:rPr>
              <a:t> Dash, Folium, and SQL to </a:t>
            </a:r>
            <a:r>
              <a:rPr lang="en-GB" sz="1800" b="1" dirty="0" err="1">
                <a:solidFill>
                  <a:schemeClr val="tx1"/>
                </a:solidFill>
              </a:rPr>
              <a:t>analyze</a:t>
            </a:r>
            <a:r>
              <a:rPr lang="en-GB" sz="1800" b="1" dirty="0">
                <a:solidFill>
                  <a:schemeClr val="tx1"/>
                </a:solidFill>
              </a:rPr>
              <a:t> and visualize the data.</a:t>
            </a:r>
          </a:p>
          <a:p>
            <a:pPr>
              <a:buFont typeface="Arial" panose="020B0604020202020204" pitchFamily="34" charset="0"/>
              <a:buChar char="•"/>
            </a:pPr>
            <a:r>
              <a:rPr lang="en-GB" sz="1800" b="1" dirty="0">
                <a:solidFill>
                  <a:schemeClr val="tx1"/>
                </a:solidFill>
              </a:rPr>
              <a:t>Objective: To understand launch success factors, predict the outcome of SpaceX launches, and provide insights into the operations of launch sites.</a:t>
            </a:r>
            <a:endParaRPr lang="en-US" sz="1800" b="1" dirty="0">
              <a:solidFill>
                <a:schemeClr val="tx1"/>
              </a:solidFill>
              <a:latin typeface="Abadi" panose="020B0604020104020204" pitchFamily="34" charset="0"/>
            </a:endParaRPr>
          </a:p>
          <a:p>
            <a:pPr marL="0" indent="0">
              <a:spcBef>
                <a:spcPts val="1400"/>
              </a:spcBef>
              <a:buNone/>
            </a:pPr>
            <a:r>
              <a:rPr lang="en-US" sz="2200" dirty="0">
                <a:solidFill>
                  <a:schemeClr val="accent3">
                    <a:lumMod val="25000"/>
                  </a:schemeClr>
                </a:solidFill>
                <a:latin typeface="Abadi" panose="020B0604020104020204" pitchFamily="34" charset="0"/>
              </a:rPr>
              <a:t>Problems you want to find answers</a:t>
            </a:r>
          </a:p>
          <a:p>
            <a:pPr>
              <a:spcBef>
                <a:spcPts val="1400"/>
              </a:spcBef>
            </a:pPr>
            <a:endParaRPr lang="en-US" sz="2200" dirty="0">
              <a:solidFill>
                <a:schemeClr val="accent3">
                  <a:lumMod val="25000"/>
                </a:schemeClr>
              </a:solidFill>
              <a:latin typeface="Abadi" panose="020B0604020104020204" pitchFamily="34" charset="0"/>
            </a:endParaRPr>
          </a:p>
        </p:txBody>
      </p:sp>
      <p:sp>
        <p:nvSpPr>
          <p:cNvPr id="17" name="Rectangle 14">
            <a:extLst>
              <a:ext uri="{FF2B5EF4-FFF2-40B4-BE49-F238E27FC236}">
                <a16:creationId xmlns:a16="http://schemas.microsoft.com/office/drawing/2014/main" id="{C2EC6A40-5D36-9616-CE68-0784426B3AEC}"/>
              </a:ext>
            </a:extLst>
          </p:cNvPr>
          <p:cNvSpPr>
            <a:spLocks noChangeArrowheads="1"/>
          </p:cNvSpPr>
          <p:nvPr/>
        </p:nvSpPr>
        <p:spPr bwMode="auto">
          <a:xfrm>
            <a:off x="734028" y="4112447"/>
            <a:ext cx="10322328"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Launch Success Prediction</a:t>
            </a:r>
            <a:r>
              <a:rPr kumimoji="0" lang="en-US" altLang="en-US" sz="1800" b="0" i="0" u="none" strike="noStrike" cap="none" normalizeH="0" baseline="0" dirty="0">
                <a:ln>
                  <a:noFill/>
                </a:ln>
                <a:solidFill>
                  <a:schemeClr val="tx1"/>
                </a:solidFill>
                <a:effectLst/>
                <a:latin typeface="Arial" panose="020B0604020202020204" pitchFamily="34" charset="0"/>
              </a:rPr>
              <a:t>: What factors contribute to a SpaceX launch being successful or unsuccessful?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Impact of Launch Site</a:t>
            </a:r>
            <a:r>
              <a:rPr kumimoji="0" lang="en-US" altLang="en-US" sz="1800" b="0" i="0" u="none" strike="noStrike" cap="none" normalizeH="0" baseline="0" dirty="0">
                <a:ln>
                  <a:noFill/>
                </a:ln>
                <a:solidFill>
                  <a:schemeClr val="tx1"/>
                </a:solidFill>
                <a:effectLst/>
                <a:latin typeface="Arial" panose="020B0604020202020204" pitchFamily="34" charset="0"/>
              </a:rPr>
              <a:t>: Do different launch sites impact the success rate of launches?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Proximity to Infrastructure</a:t>
            </a:r>
            <a:r>
              <a:rPr kumimoji="0" lang="en-US" altLang="en-US" sz="1800" b="0" i="0" u="none" strike="noStrike" cap="none" normalizeH="0" baseline="0" dirty="0">
                <a:ln>
                  <a:noFill/>
                </a:ln>
                <a:solidFill>
                  <a:schemeClr val="tx1"/>
                </a:solidFill>
                <a:effectLst/>
                <a:latin typeface="Arial" panose="020B0604020202020204" pitchFamily="34" charset="0"/>
              </a:rPr>
              <a:t>: Are launch sites in close proximity to railways, highways, or coastlines?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Geographical Factors</a:t>
            </a:r>
            <a:r>
              <a:rPr kumimoji="0" lang="en-US" altLang="en-US" sz="1800" b="0" i="0" u="none" strike="noStrike" cap="none" normalizeH="0" baseline="0" dirty="0">
                <a:ln>
                  <a:noFill/>
                </a:ln>
                <a:solidFill>
                  <a:schemeClr val="tx1"/>
                </a:solidFill>
                <a:effectLst/>
                <a:latin typeface="Arial" panose="020B0604020202020204" pitchFamily="34" charset="0"/>
              </a:rPr>
              <a:t>: How do geographical features (latitude, longitude) influence launch success?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Performance of Models</a:t>
            </a:r>
            <a:r>
              <a:rPr kumimoji="0" lang="en-US" altLang="en-US" sz="1800" b="0" i="0" u="none" strike="noStrike" cap="none" normalizeH="0" baseline="0" dirty="0">
                <a:ln>
                  <a:noFill/>
                </a:ln>
                <a:solidFill>
                  <a:schemeClr val="tx1"/>
                </a:solidFill>
                <a:effectLst/>
                <a:latin typeface="Arial" panose="020B0604020202020204" pitchFamily="34" charset="0"/>
              </a:rPr>
              <a:t>: Which classification models (Logistic Regression, SVM, etc.) perform best for launch success prediction?</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p:txBody>
      </p:sp>
      <p:pic>
        <p:nvPicPr>
          <p:cNvPr id="4" name="Picture 3">
            <a:extLst>
              <a:ext uri="{FF2B5EF4-FFF2-40B4-BE49-F238E27FC236}">
                <a16:creationId xmlns:a16="http://schemas.microsoft.com/office/drawing/2014/main" id="{A44C86F5-F74D-83ED-47F2-2487F16A19FD}"/>
              </a:ext>
            </a:extLst>
          </p:cNvPr>
          <p:cNvPicPr>
            <a:picLocks noChangeAspect="1"/>
          </p:cNvPicPr>
          <p:nvPr/>
        </p:nvPicPr>
        <p:blipFill>
          <a:blip r:embed="rId3"/>
          <a:stretch>
            <a:fillRect/>
          </a:stretch>
        </p:blipFill>
        <p:spPr>
          <a:xfrm>
            <a:off x="0" y="1678562"/>
            <a:ext cx="12192000" cy="350087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pic>
        <p:nvPicPr>
          <p:cNvPr id="4" name="Picture 3">
            <a:extLst>
              <a:ext uri="{FF2B5EF4-FFF2-40B4-BE49-F238E27FC236}">
                <a16:creationId xmlns:a16="http://schemas.microsoft.com/office/drawing/2014/main" id="{290480ED-9040-FC83-5DB8-9415D330A0B0}"/>
              </a:ext>
            </a:extLst>
          </p:cNvPr>
          <p:cNvPicPr>
            <a:picLocks noChangeAspect="1"/>
          </p:cNvPicPr>
          <p:nvPr/>
        </p:nvPicPr>
        <p:blipFill>
          <a:blip r:embed="rId3"/>
          <a:stretch>
            <a:fillRect/>
          </a:stretch>
        </p:blipFill>
        <p:spPr>
          <a:xfrm>
            <a:off x="197496" y="1317613"/>
            <a:ext cx="9398567" cy="2605800"/>
          </a:xfrm>
          <a:prstGeom prst="rect">
            <a:avLst/>
          </a:prstGeom>
        </p:spPr>
      </p:pic>
      <p:pic>
        <p:nvPicPr>
          <p:cNvPr id="7" name="Picture 6">
            <a:extLst>
              <a:ext uri="{FF2B5EF4-FFF2-40B4-BE49-F238E27FC236}">
                <a16:creationId xmlns:a16="http://schemas.microsoft.com/office/drawing/2014/main" id="{D7DBE1F9-790E-49E4-B45F-44D460C8856A}"/>
              </a:ext>
            </a:extLst>
          </p:cNvPr>
          <p:cNvPicPr>
            <a:picLocks noChangeAspect="1"/>
          </p:cNvPicPr>
          <p:nvPr/>
        </p:nvPicPr>
        <p:blipFill>
          <a:blip r:embed="rId4"/>
          <a:stretch>
            <a:fillRect/>
          </a:stretch>
        </p:blipFill>
        <p:spPr>
          <a:xfrm>
            <a:off x="197497" y="4000972"/>
            <a:ext cx="9470486" cy="2687289"/>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2337427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Slide Number Placeholder 3">
            <a:extLst>
              <a:ext uri="{FF2B5EF4-FFF2-40B4-BE49-F238E27FC236}">
                <a16:creationId xmlns:a16="http://schemas.microsoft.com/office/drawing/2014/main" id="{6E8195A6-E677-437A-CF95-9685431DC981}"/>
              </a:ext>
            </a:extLst>
          </p:cNvPr>
          <p:cNvSpPr txBox="1">
            <a:spLocks/>
          </p:cNvSpPr>
          <p:nvPr/>
        </p:nvSpPr>
        <p:spPr>
          <a:xfrm>
            <a:off x="9000796" y="5222297"/>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pic>
        <p:nvPicPr>
          <p:cNvPr id="6" name="Picture 3">
            <a:extLst>
              <a:ext uri="{FF2B5EF4-FFF2-40B4-BE49-F238E27FC236}">
                <a16:creationId xmlns:a16="http://schemas.microsoft.com/office/drawing/2014/main" id="{E3EC54F4-D0A0-21E3-4041-99B4A84FCB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4655" y="1406973"/>
            <a:ext cx="4234153" cy="363498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9FC785B-22A5-B3CC-45CD-F61A63F992BC}"/>
              </a:ext>
            </a:extLst>
          </p:cNvPr>
          <p:cNvSpPr txBox="1"/>
          <p:nvPr/>
        </p:nvSpPr>
        <p:spPr>
          <a:xfrm>
            <a:off x="7734788" y="5124913"/>
            <a:ext cx="3205537" cy="369332"/>
          </a:xfrm>
          <a:prstGeom prst="rect">
            <a:avLst/>
          </a:prstGeom>
          <a:noFill/>
        </p:spPr>
        <p:txBody>
          <a:bodyPr wrap="square" rtlCol="0">
            <a:spAutoFit/>
          </a:bodyPr>
          <a:lstStyle/>
          <a:p>
            <a:r>
              <a:rPr lang="en-GB" dirty="0"/>
              <a:t>Matrix for Decision Tree</a:t>
            </a:r>
            <a:endParaRPr lang="en-IN" dirty="0"/>
          </a:p>
        </p:txBody>
      </p:sp>
    </p:spTree>
    <p:extLst>
      <p:ext uri="{BB962C8B-B14F-4D97-AF65-F5344CB8AC3E}">
        <p14:creationId xmlns:p14="http://schemas.microsoft.com/office/powerpoint/2010/main" val="5203837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98055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06147"/>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None/>
            </a:pPr>
            <a:r>
              <a:rPr lang="en-GB" sz="6600" b="1" dirty="0">
                <a:solidFill>
                  <a:schemeClr val="tx1"/>
                </a:solidFill>
              </a:rPr>
              <a:t>Executive Summary</a:t>
            </a:r>
          </a:p>
          <a:p>
            <a:pPr>
              <a:buNone/>
            </a:pPr>
            <a:r>
              <a:rPr lang="en-GB" sz="6600" b="1" dirty="0">
                <a:solidFill>
                  <a:schemeClr val="tx1"/>
                </a:solidFill>
              </a:rPr>
              <a:t>Data Collection Methodology:</a:t>
            </a:r>
            <a:endParaRPr lang="en-GB" sz="6600" dirty="0">
              <a:solidFill>
                <a:schemeClr val="tx1"/>
              </a:solidFill>
            </a:endParaRPr>
          </a:p>
          <a:p>
            <a:pPr>
              <a:buFont typeface="Arial" panose="020B0604020202020204" pitchFamily="34" charset="0"/>
              <a:buChar char="•"/>
            </a:pPr>
            <a:r>
              <a:rPr lang="en-GB" sz="6600" dirty="0">
                <a:solidFill>
                  <a:schemeClr val="tx1"/>
                </a:solidFill>
              </a:rPr>
              <a:t>Data was collected using the SpaceX API and web scraping from Wikipedia.</a:t>
            </a:r>
          </a:p>
          <a:p>
            <a:pPr>
              <a:buNone/>
            </a:pPr>
            <a:r>
              <a:rPr lang="en-GB" sz="6600" b="1" dirty="0">
                <a:solidFill>
                  <a:schemeClr val="tx1"/>
                </a:solidFill>
              </a:rPr>
              <a:t>Data Wrangling:</a:t>
            </a:r>
            <a:endParaRPr lang="en-GB" sz="6600" dirty="0">
              <a:solidFill>
                <a:schemeClr val="tx1"/>
              </a:solidFill>
            </a:endParaRPr>
          </a:p>
          <a:p>
            <a:pPr>
              <a:buFont typeface="Arial" panose="020B0604020202020204" pitchFamily="34" charset="0"/>
              <a:buChar char="•"/>
            </a:pPr>
            <a:r>
              <a:rPr lang="en-GB" sz="6600" dirty="0">
                <a:solidFill>
                  <a:schemeClr val="tx1"/>
                </a:solidFill>
              </a:rPr>
              <a:t>Cleaned and transformed raw data for analysis.</a:t>
            </a:r>
          </a:p>
          <a:p>
            <a:pPr>
              <a:buFont typeface="Arial" panose="020B0604020202020204" pitchFamily="34" charset="0"/>
              <a:buChar char="•"/>
            </a:pPr>
            <a:r>
              <a:rPr lang="en-GB" sz="6600" dirty="0">
                <a:solidFill>
                  <a:schemeClr val="tx1"/>
                </a:solidFill>
              </a:rPr>
              <a:t>Handled missing data, outliers, and irrelevant features.</a:t>
            </a:r>
          </a:p>
          <a:p>
            <a:pPr>
              <a:buNone/>
            </a:pPr>
            <a:r>
              <a:rPr lang="en-GB" sz="6600" b="1" dirty="0">
                <a:solidFill>
                  <a:schemeClr val="tx1"/>
                </a:solidFill>
              </a:rPr>
              <a:t>Exploratory Data Analysis (EDA):</a:t>
            </a:r>
            <a:endParaRPr lang="en-GB" sz="6600" dirty="0">
              <a:solidFill>
                <a:schemeClr val="tx1"/>
              </a:solidFill>
            </a:endParaRPr>
          </a:p>
          <a:p>
            <a:pPr>
              <a:buFont typeface="Arial" panose="020B0604020202020204" pitchFamily="34" charset="0"/>
              <a:buChar char="•"/>
            </a:pPr>
            <a:r>
              <a:rPr lang="en-GB" sz="6600" dirty="0">
                <a:solidFill>
                  <a:schemeClr val="tx1"/>
                </a:solidFill>
              </a:rPr>
              <a:t>Used visualizations and SQL queries to explore patterns, trends, and relationships in the data.</a:t>
            </a:r>
          </a:p>
          <a:p>
            <a:pPr>
              <a:buNone/>
            </a:pPr>
            <a:r>
              <a:rPr lang="en-GB" sz="6600" b="1" dirty="0">
                <a:solidFill>
                  <a:schemeClr val="tx1"/>
                </a:solidFill>
              </a:rPr>
              <a:t>Interactive Visual Analytics:</a:t>
            </a:r>
            <a:endParaRPr lang="en-GB" sz="6600" dirty="0">
              <a:solidFill>
                <a:schemeClr val="tx1"/>
              </a:solidFill>
            </a:endParaRPr>
          </a:p>
          <a:p>
            <a:pPr>
              <a:buFont typeface="Arial" panose="020B0604020202020204" pitchFamily="34" charset="0"/>
              <a:buChar char="•"/>
            </a:pPr>
            <a:r>
              <a:rPr lang="en-GB" sz="6600" dirty="0">
                <a:solidFill>
                  <a:schemeClr val="tx1"/>
                </a:solidFill>
              </a:rPr>
              <a:t>Used Folium to create interactive maps and </a:t>
            </a:r>
            <a:r>
              <a:rPr lang="en-GB" sz="6600" dirty="0" err="1">
                <a:solidFill>
                  <a:schemeClr val="tx1"/>
                </a:solidFill>
              </a:rPr>
              <a:t>Plotly</a:t>
            </a:r>
            <a:r>
              <a:rPr lang="en-GB" sz="6600" dirty="0">
                <a:solidFill>
                  <a:schemeClr val="tx1"/>
                </a:solidFill>
              </a:rPr>
              <a:t> Dash for visualizing trends and metrics.</a:t>
            </a:r>
          </a:p>
          <a:p>
            <a:pPr>
              <a:buNone/>
            </a:pPr>
            <a:r>
              <a:rPr lang="en-GB" sz="6600" b="1" dirty="0">
                <a:solidFill>
                  <a:schemeClr val="tx1"/>
                </a:solidFill>
              </a:rPr>
              <a:t>Predictive Analysis:</a:t>
            </a:r>
            <a:endParaRPr lang="en-GB" sz="6600" dirty="0">
              <a:solidFill>
                <a:schemeClr val="tx1"/>
              </a:solidFill>
            </a:endParaRPr>
          </a:p>
          <a:p>
            <a:pPr>
              <a:buFont typeface="Arial" panose="020B0604020202020204" pitchFamily="34" charset="0"/>
              <a:buChar char="•"/>
            </a:pPr>
            <a:r>
              <a:rPr lang="en-GB" sz="6600" dirty="0">
                <a:solidFill>
                  <a:schemeClr val="tx1"/>
                </a:solidFill>
              </a:rPr>
              <a:t>Applied classification models to predict outcomes based on the available features.</a:t>
            </a:r>
          </a:p>
          <a:p>
            <a:pPr>
              <a:buNone/>
            </a:pPr>
            <a:r>
              <a:rPr lang="en-GB" sz="6600" b="1" dirty="0">
                <a:solidFill>
                  <a:schemeClr val="tx1"/>
                </a:solidFill>
              </a:rPr>
              <a:t>Model Building, Tuning, and Evaluation:</a:t>
            </a:r>
            <a:endParaRPr lang="en-GB" sz="6600" dirty="0">
              <a:solidFill>
                <a:schemeClr val="tx1"/>
              </a:solidFill>
            </a:endParaRPr>
          </a:p>
          <a:p>
            <a:pPr>
              <a:buFont typeface="Arial" panose="020B0604020202020204" pitchFamily="34" charset="0"/>
              <a:buChar char="•"/>
            </a:pPr>
            <a:r>
              <a:rPr lang="en-GB" sz="6600" dirty="0">
                <a:solidFill>
                  <a:schemeClr val="tx1"/>
                </a:solidFill>
              </a:rPr>
              <a:t>Built classification models such as Logistic Regression, SVM, Decision Trees, and K-Nearest </a:t>
            </a:r>
            <a:r>
              <a:rPr lang="en-GB" sz="6600" dirty="0" err="1">
                <a:solidFill>
                  <a:schemeClr val="tx1"/>
                </a:solidFill>
              </a:rPr>
              <a:t>Neighbors</a:t>
            </a:r>
            <a:r>
              <a:rPr lang="en-GB" sz="6600" dirty="0">
                <a:solidFill>
                  <a:schemeClr val="tx1"/>
                </a:solidFill>
              </a:rPr>
              <a:t>.</a:t>
            </a:r>
          </a:p>
          <a:p>
            <a:pPr>
              <a:buFont typeface="Arial" panose="020B0604020202020204" pitchFamily="34" charset="0"/>
              <a:buChar char="•"/>
            </a:pPr>
            <a:r>
              <a:rPr lang="en-GB" sz="6600" dirty="0">
                <a:solidFill>
                  <a:schemeClr val="tx1"/>
                </a:solidFill>
              </a:rPr>
              <a:t>Tuned hyperparameters using </a:t>
            </a:r>
            <a:r>
              <a:rPr lang="en-GB" sz="6600" dirty="0" err="1">
                <a:solidFill>
                  <a:schemeClr val="tx1"/>
                </a:solidFill>
              </a:rPr>
              <a:t>GridSearchCV</a:t>
            </a:r>
            <a:r>
              <a:rPr lang="en-GB" sz="6600" dirty="0">
                <a:solidFill>
                  <a:schemeClr val="tx1"/>
                </a:solidFill>
              </a:rPr>
              <a:t>.</a:t>
            </a:r>
          </a:p>
          <a:p>
            <a:pPr>
              <a:buFont typeface="Arial" panose="020B0604020202020204" pitchFamily="34" charset="0"/>
              <a:buChar char="•"/>
            </a:pPr>
            <a:r>
              <a:rPr lang="en-GB" sz="6600" dirty="0">
                <a:solidFill>
                  <a:schemeClr val="tx1"/>
                </a:solidFill>
              </a:rPr>
              <a:t>Evaluated model performance using metrics such as accuracy, precision, recall, and F1-score.</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a:t>
            </a:r>
            <a:r>
              <a:rPr lang="en-US" sz="1900" dirty="0" err="1">
                <a:solidFill>
                  <a:schemeClr val="accent3">
                    <a:lumMod val="25000"/>
                  </a:schemeClr>
                </a:solidFill>
                <a:latin typeface="Abadi" panose="020B0604020104020204" pitchFamily="34" charset="0"/>
              </a:rPr>
              <a:t>json</a:t>
            </a:r>
            <a:r>
              <a:rPr lang="en-US" sz="1900" dirty="0">
                <a:solidFill>
                  <a:schemeClr val="accent3">
                    <a:lumMod val="25000"/>
                  </a:schemeClr>
                </a:solidFill>
                <a:latin typeface="Abadi" panose="020B0604020104020204" pitchFamily="34" charset="0"/>
              </a:rPr>
              <a:t>()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a:t>
            </a:r>
            <a:r>
              <a:rPr lang="en-US" sz="1900" dirty="0" err="1">
                <a:solidFill>
                  <a:schemeClr val="accent3">
                    <a:lumMod val="25000"/>
                  </a:schemeClr>
                </a:solidFill>
                <a:latin typeface="Abadi" panose="020B0604020104020204" pitchFamily="34" charset="0"/>
              </a:rPr>
              <a:t>BeautifulSoup</a:t>
            </a:r>
            <a:r>
              <a:rPr lang="en-US"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Text Placeholder 2">
            <a:extLst>
              <a:ext uri="{FF2B5EF4-FFF2-40B4-BE49-F238E27FC236}">
                <a16:creationId xmlns:a16="http://schemas.microsoft.com/office/drawing/2014/main" id="{DB01295E-CD2B-6E26-6534-90366659727F}"/>
              </a:ext>
            </a:extLst>
          </p:cNvPr>
          <p:cNvSpPr txBox="1">
            <a:spLocks/>
          </p:cNvSpPr>
          <p:nvPr/>
        </p:nvSpPr>
        <p:spPr>
          <a:xfrm>
            <a:off x="734028" y="2093425"/>
            <a:ext cx="4640263" cy="422592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https://github.com/ShuvamChakraborty-B/DataScience-Capstone/blob/main/jupyter-labs-spacex-data-collection-api.ipynb</a:t>
            </a:r>
            <a:endParaRPr lang="en-US" dirty="0"/>
          </a:p>
        </p:txBody>
      </p:sp>
      <p:pic>
        <p:nvPicPr>
          <p:cNvPr id="10" name="Picture 9">
            <a:extLst>
              <a:ext uri="{FF2B5EF4-FFF2-40B4-BE49-F238E27FC236}">
                <a16:creationId xmlns:a16="http://schemas.microsoft.com/office/drawing/2014/main" id="{BB1E2A92-DF62-4EAB-9325-BD883885737E}"/>
              </a:ext>
            </a:extLst>
          </p:cNvPr>
          <p:cNvPicPr>
            <a:picLocks noChangeAspect="1"/>
          </p:cNvPicPr>
          <p:nvPr/>
        </p:nvPicPr>
        <p:blipFill>
          <a:blip r:embed="rId3"/>
          <a:stretch>
            <a:fillRect/>
          </a:stretch>
        </p:blipFill>
        <p:spPr>
          <a:xfrm>
            <a:off x="5858802" y="1765878"/>
            <a:ext cx="5512460" cy="425969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a:t>
            </a:r>
            <a:r>
              <a:rPr lang="en-US" sz="2200" dirty="0" err="1">
                <a:solidFill>
                  <a:schemeClr val="accent3">
                    <a:lumMod val="25000"/>
                  </a:schemeClr>
                </a:solidFill>
                <a:latin typeface="Abadi"/>
              </a:rPr>
              <a:t>webscrap</a:t>
            </a:r>
            <a:r>
              <a:rPr lang="en-US" sz="2200" dirty="0">
                <a:solidFill>
                  <a:schemeClr val="accent3">
                    <a:lumMod val="25000"/>
                  </a:schemeClr>
                </a:solidFill>
                <a:latin typeface="Abadi"/>
              </a:rPr>
              <a:t>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https://github.com/ShuvamChakraborty-B/DataScience-Capstone/blob/main/jupyter-labs-webscraping.ipynb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7" name="Picture 6">
            <a:extLst>
              <a:ext uri="{FF2B5EF4-FFF2-40B4-BE49-F238E27FC236}">
                <a16:creationId xmlns:a16="http://schemas.microsoft.com/office/drawing/2014/main" id="{516A2D9C-5295-E39D-E5FF-DDCBD68340A2}"/>
              </a:ext>
            </a:extLst>
          </p:cNvPr>
          <p:cNvPicPr>
            <a:picLocks noChangeAspect="1"/>
          </p:cNvPicPr>
          <p:nvPr/>
        </p:nvPicPr>
        <p:blipFill>
          <a:blip r:embed="rId3"/>
          <a:stretch>
            <a:fillRect/>
          </a:stretch>
        </p:blipFill>
        <p:spPr>
          <a:xfrm>
            <a:off x="5229947" y="1792289"/>
            <a:ext cx="6657254" cy="4206874"/>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155</TotalTime>
  <Words>2141</Words>
  <Application>Microsoft Office PowerPoint</Application>
  <PresentationFormat>Widescreen</PresentationFormat>
  <Paragraphs>260</Paragraphs>
  <Slides>46</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Abadi</vt:lpstr>
      <vt:lpstr>Arial</vt:lpstr>
      <vt:lpstr>Arial Unicode MS</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Shuvam Chakraborty</cp:lastModifiedBy>
  <cp:revision>207</cp:revision>
  <dcterms:created xsi:type="dcterms:W3CDTF">2021-04-29T18:58:34Z</dcterms:created>
  <dcterms:modified xsi:type="dcterms:W3CDTF">2025-04-24T13:56:53Z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